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</p:sldMasterIdLst>
  <p:notesMasterIdLst>
    <p:notesMasterId r:id="rId23"/>
  </p:notesMasterIdLst>
  <p:sldIdLst>
    <p:sldId id="256" r:id="rId2"/>
    <p:sldId id="317" r:id="rId3"/>
    <p:sldId id="384" r:id="rId4"/>
    <p:sldId id="385" r:id="rId5"/>
    <p:sldId id="386" r:id="rId6"/>
    <p:sldId id="387" r:id="rId7"/>
    <p:sldId id="388" r:id="rId8"/>
    <p:sldId id="334" r:id="rId9"/>
    <p:sldId id="392" r:id="rId10"/>
    <p:sldId id="390" r:id="rId11"/>
    <p:sldId id="391" r:id="rId12"/>
    <p:sldId id="393" r:id="rId13"/>
    <p:sldId id="394" r:id="rId14"/>
    <p:sldId id="395" r:id="rId15"/>
    <p:sldId id="396" r:id="rId16"/>
    <p:sldId id="397" r:id="rId17"/>
    <p:sldId id="398" r:id="rId18"/>
    <p:sldId id="377" r:id="rId19"/>
    <p:sldId id="399" r:id="rId20"/>
    <p:sldId id="378" r:id="rId21"/>
    <p:sldId id="400" r:id="rId22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 autoAdjust="0"/>
    <p:restoredTop sz="90651" autoAdjust="0"/>
  </p:normalViewPr>
  <p:slideViewPr>
    <p:cSldViewPr>
      <p:cViewPr varScale="1">
        <p:scale>
          <a:sx n="71" d="100"/>
          <a:sy n="71" d="100"/>
        </p:scale>
        <p:origin x="-11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2ECE1FD-41F0-4101-819B-495A2D6A49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Straight Connector 9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7B2DCD-0D15-459F-83C4-A638F6769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070CF-4BBD-4678-A043-473DE5E37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CC5EE6E-0685-44DA-8276-F5C8F565E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D9AF8-64DB-4A96-B86A-0E41C697E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79BA98-7613-466D-A644-58A6D8411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7A69D-79CD-488A-9089-3946DF7BA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C2C0-79B3-4BA2-B4DD-673AF7207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F595F-EACF-4285-91BF-767BE4DAD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4E47C-3C26-42D5-B4A4-259354213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08C17-903C-4FD4-B6E4-7D6253123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2C763D-814A-4B90-926E-F208BB969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ECD791C-3083-4740-BE46-450B92432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795" r:id="rId2"/>
    <p:sldLayoutId id="2147483803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4" r:id="rId9"/>
    <p:sldLayoutId id="2147483801" r:id="rId10"/>
    <p:sldLayoutId id="2147483805" r:id="rId11"/>
  </p:sldLayoutIdLst>
  <p:transition spd="med">
    <p:wip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3174" y="533400"/>
            <a:ext cx="6357982" cy="403860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Закон </a:t>
            </a:r>
            <a:r>
              <a:rPr lang="ru-RU" sz="4400" dirty="0" err="1" smtClean="0"/>
              <a:t>рф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 О </a:t>
            </a:r>
            <a:r>
              <a:rPr lang="ru-RU" sz="4400" dirty="0" smtClean="0"/>
              <a:t>государственной тайне</a:t>
            </a:r>
            <a:endParaRPr lang="ru-RU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    сведения    </a:t>
            </a:r>
            <a:r>
              <a:rPr lang="ru-RU" dirty="0" smtClean="0"/>
              <a:t>Государственной тайны в военной области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142984"/>
            <a:ext cx="7858125" cy="5715016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</a:t>
            </a:r>
            <a:r>
              <a:rPr lang="ru-RU" sz="2800" dirty="0" smtClean="0"/>
              <a:t>       о разработке, технологии, производстве, об объемах производства, о хранении, об утилизации ядерных боеприпасов, их составных частей, делящихся ядерных материалов, используемых в ядерных боеприпасах, о технических средствах и (или) методах защиты ядерных боеприпасов от несанкционированного применения, а также о ядерных энергетических и специальных физических установках оборонного значения;</a:t>
            </a:r>
            <a:br>
              <a:rPr lang="ru-RU" sz="2800" dirty="0" smtClean="0"/>
            </a:br>
            <a:r>
              <a:rPr lang="ru-RU" sz="2800" dirty="0" smtClean="0"/>
              <a:t>  </a:t>
            </a: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    сведения    </a:t>
            </a:r>
            <a:r>
              <a:rPr lang="ru-RU" dirty="0" smtClean="0"/>
              <a:t>Государственной тайны в военной области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00108"/>
            <a:ext cx="7858125" cy="5857892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</a:t>
            </a:r>
            <a:r>
              <a:rPr lang="ru-RU" sz="2800" dirty="0" smtClean="0"/>
              <a:t>       о тактико-технических </a:t>
            </a:r>
            <a:r>
              <a:rPr lang="ru-RU" sz="2800" dirty="0" err="1" smtClean="0"/>
              <a:t>характе--ристиках</a:t>
            </a:r>
            <a:r>
              <a:rPr lang="ru-RU" sz="2800" dirty="0" smtClean="0"/>
              <a:t> </a:t>
            </a:r>
            <a:r>
              <a:rPr lang="ru-RU" sz="2800" dirty="0" smtClean="0"/>
              <a:t>и возможностях боевого применения образцов вооружения и военной техники, о свойствах, рецептурах или технологиях производства новых видов ракетного топлива или взрывчатых веществ военного назначения</a:t>
            </a:r>
            <a:r>
              <a:rPr lang="ru-RU" sz="2800" dirty="0" smtClean="0"/>
              <a:t>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о дислокации, назначении, степени готовности, защищенности режимных и особо важных объектов, об их проектировании, строительстве и эксплуатации, а также об отводе земель, недр и акваторий для этих объектов;</a:t>
            </a:r>
            <a:br>
              <a:rPr lang="ru-RU" sz="2800" dirty="0" smtClean="0"/>
            </a:br>
            <a:r>
              <a:rPr lang="ru-RU" sz="2800" dirty="0" smtClean="0"/>
              <a:t>     </a:t>
            </a: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    сведения    </a:t>
            </a:r>
            <a:r>
              <a:rPr lang="ru-RU" dirty="0" smtClean="0"/>
              <a:t>Государственной тайны в военной области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142984"/>
            <a:ext cx="7858125" cy="5715016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о дислокации, действительных наименованиях, об организационной структуре, о вооружении, численности войск и состоянии их боевого обеспечения, а также о военно-политической и (или) оперативной обстановке;</a:t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    сведения    </a:t>
            </a:r>
            <a:r>
              <a:rPr lang="ru-RU" sz="2800" dirty="0" smtClean="0"/>
              <a:t>Государственной тайны в области</a:t>
            </a:r>
            <a:r>
              <a:rPr lang="ru-RU" sz="2800" dirty="0" smtClean="0"/>
              <a:t> экономики, науки и техники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142984"/>
            <a:ext cx="7858125" cy="5715016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</a:t>
            </a:r>
            <a:r>
              <a:rPr lang="ru-RU" sz="2800" dirty="0" smtClean="0"/>
              <a:t>       о содержании планов подготовки Российской Федерации и ее отдельных регионов к возможным военным действиям, о мобилизационных мощностях промышленности по изготовлению и ремонту вооружения и военной техники, об объемах производства, поставок, о запасах стратегических видов сырья и материалов, а также о размещении, фактических размерах и об использовании государственных материальных резервов</a:t>
            </a:r>
            <a:r>
              <a:rPr lang="ru-RU" sz="2800" dirty="0" smtClean="0"/>
              <a:t>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    сведения    </a:t>
            </a:r>
            <a:r>
              <a:rPr lang="ru-RU" sz="2800" dirty="0" smtClean="0"/>
              <a:t>Государственной тайны в области</a:t>
            </a:r>
            <a:r>
              <a:rPr lang="ru-RU" sz="2800" dirty="0" smtClean="0"/>
              <a:t> экономики, науки и техники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00108"/>
            <a:ext cx="7858125" cy="5857892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</a:t>
            </a:r>
            <a:r>
              <a:rPr lang="ru-RU" sz="2800" dirty="0" smtClean="0"/>
              <a:t>государственных </a:t>
            </a:r>
            <a:r>
              <a:rPr lang="ru-RU" sz="2800" dirty="0" smtClean="0"/>
              <a:t>материальных резервов</a:t>
            </a:r>
            <a:r>
              <a:rPr lang="ru-RU" sz="2800" dirty="0" smtClean="0"/>
              <a:t>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об использовании инфраструктуры Российской Федерации в целях обеспечения обороноспособности и безопасности государства</a:t>
            </a:r>
            <a:r>
              <a:rPr lang="ru-RU" sz="2800" dirty="0" smtClean="0"/>
              <a:t>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о силах и средствах гражданской обороны, о дислокации, предназначении и степени защищенности объектов административного управления, о степени обеспечения безопасности населения, о функционировании транспорта и связи в Российской Федерации в целях обеспечения безопасности государства;</a:t>
            </a:r>
            <a:br>
              <a:rPr lang="ru-RU" sz="2800" dirty="0" smtClean="0"/>
            </a:br>
            <a:r>
              <a:rPr lang="ru-RU" sz="2800" dirty="0" smtClean="0"/>
              <a:t>     </a:t>
            </a: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    сведения    </a:t>
            </a:r>
            <a:r>
              <a:rPr lang="ru-RU" sz="2800" dirty="0" smtClean="0"/>
              <a:t>Государственной тайны в области</a:t>
            </a:r>
            <a:r>
              <a:rPr lang="ru-RU" sz="2800" dirty="0" smtClean="0"/>
              <a:t> экономики, науки и техники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142984"/>
            <a:ext cx="7858125" cy="5715016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об объемах, о планах (заданиях) государственного оборонного заказа, о выпуске и поставках (в денежном или натуральном выражении) вооружения, военной техники и другой оборонной продукции, о наличии и наращивании мощностей по их выпуску, о связях предприятий по кооперации, о разработчиках или об изготовителях указанных вооружения, военной техники и другой оборонной продукции</a:t>
            </a:r>
            <a:r>
              <a:rPr lang="ru-RU" sz="2800" dirty="0" smtClean="0"/>
              <a:t>;</a:t>
            </a: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    сведения    </a:t>
            </a:r>
            <a:r>
              <a:rPr lang="ru-RU" sz="2800" dirty="0" smtClean="0"/>
              <a:t>Государственной тайны в области</a:t>
            </a:r>
            <a:r>
              <a:rPr lang="ru-RU" sz="2800" dirty="0" smtClean="0"/>
              <a:t> экономики, науки и техники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142984"/>
            <a:ext cx="7858125" cy="5715016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о достижениях науки и техники, о научно-исследовательских, об опытно-конструкторских, о проектных работах и технологиях, имеющих важное оборонное или экономическое значение, влияющих на безопасность государства</a:t>
            </a:r>
            <a:r>
              <a:rPr lang="ru-RU" sz="2800" dirty="0" smtClean="0"/>
              <a:t>;</a:t>
            </a:r>
          </a:p>
          <a:p>
            <a:pPr marL="357188" indent="-357188">
              <a:buClrTx/>
              <a:buNone/>
              <a:defRPr/>
            </a:pP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    сведения    </a:t>
            </a:r>
            <a:r>
              <a:rPr lang="ru-RU" sz="2000" dirty="0" smtClean="0"/>
              <a:t>Государственной тайны в области</a:t>
            </a:r>
            <a:r>
              <a:rPr lang="ru-RU" sz="2000" dirty="0" smtClean="0"/>
              <a:t> разведывательной, контрразведывательной и оперативно-розыскной деятельности</a:t>
            </a:r>
            <a:endParaRPr lang="ru-RU" sz="20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142984"/>
            <a:ext cx="7858125" cy="5715016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Ор 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Закон </a:t>
            </a:r>
            <a:r>
              <a:rPr lang="ru-RU" sz="2800" dirty="0" err="1" smtClean="0"/>
              <a:t>рф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О государственной тайне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Отнесение </a:t>
            </a:r>
            <a:r>
              <a:rPr lang="ru-RU" sz="2800" b="1" dirty="0" smtClean="0"/>
              <a:t>сведений к государственной тайне и их засекречивание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r>
              <a:rPr lang="ru-RU" sz="2800" dirty="0" smtClean="0"/>
              <a:t>  </a:t>
            </a:r>
            <a:r>
              <a:rPr lang="ru-RU" sz="2800" b="1" dirty="0" smtClean="0"/>
              <a:t>Принципы отнесения сведений к государственной тайне и засекречивания этих сведений</a:t>
            </a:r>
            <a:r>
              <a:rPr lang="ru-RU" sz="2800" dirty="0" smtClean="0"/>
              <a:t>    </a:t>
            </a:r>
            <a:endParaRPr lang="ru-RU" sz="2800" dirty="0" smtClean="0"/>
          </a:p>
          <a:p>
            <a:r>
              <a:rPr lang="ru-RU" sz="2800" dirty="0" smtClean="0"/>
              <a:t>организаций </a:t>
            </a:r>
            <a:r>
              <a:rPr lang="ru-RU" sz="2800" dirty="0" smtClean="0"/>
              <a:t>и миссионеров.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Сведения, не подлежащие отнесению к государственной тайне 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Отнесение сведений к государственной тайне и их засекречивание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r>
              <a:rPr lang="ru-RU" sz="2800" dirty="0" smtClean="0"/>
              <a:t>  </a:t>
            </a:r>
            <a:r>
              <a:rPr lang="ru-RU" sz="2800" dirty="0" smtClean="0"/>
              <a:t>       Не подлежат отнесению к государственной тайне и засекречиванию сведения:</a:t>
            </a:r>
            <a:br>
              <a:rPr lang="ru-RU" sz="2800" dirty="0" smtClean="0"/>
            </a:br>
            <a:r>
              <a:rPr lang="ru-RU" sz="2800" dirty="0" smtClean="0"/>
              <a:t>(в ред. Федерального закона от 06.10.1997 N 131-ФЗ)</a:t>
            </a:r>
            <a:br>
              <a:rPr lang="ru-RU" sz="2800" dirty="0" smtClean="0"/>
            </a:br>
            <a:r>
              <a:rPr lang="ru-RU" sz="2800" dirty="0" smtClean="0"/>
              <a:t>       о чрезвычайных происшествиях и катастрофах, угрожающих безопасности и здоровью граждан, и их последствиях, а также о стихийных бедствиях, их официальных прогнозах и последствиях;</a:t>
            </a:r>
            <a:br>
              <a:rPr lang="ru-RU" sz="2800" dirty="0" smtClean="0"/>
            </a:br>
            <a:r>
              <a:rPr lang="ru-RU" sz="2800" dirty="0" smtClean="0"/>
              <a:t>       о состоянии экологии, здравоохранения, санитарии, демографии, образования, культуры, сельского хозяйства, а также о состоянии преступности;</a:t>
            </a:r>
            <a:br>
              <a:rPr lang="ru-RU" sz="2800" dirty="0" smtClean="0"/>
            </a:br>
            <a:r>
              <a:rPr lang="ru-RU" sz="2800" dirty="0" smtClean="0"/>
              <a:t>       о привилегиях, компенсациях и социальных гарантиях, предоставляемых государством гражданам, должностным лицам, предприятиям, учреждениям и организациям;</a:t>
            </a:r>
            <a:br>
              <a:rPr lang="ru-RU" sz="2800" dirty="0" smtClean="0"/>
            </a:br>
            <a:r>
              <a:rPr lang="ru-RU" sz="2800" dirty="0" smtClean="0"/>
              <a:t>(в ред. Федерального закона от 22.08.2004 N 122-ФЗ)</a:t>
            </a:r>
            <a:br>
              <a:rPr lang="ru-RU" sz="2800" dirty="0" smtClean="0"/>
            </a:br>
            <a:r>
              <a:rPr lang="ru-RU" sz="2800" dirty="0" smtClean="0"/>
              <a:t>       о фактах нарушения прав и свобод человека и гражданина;</a:t>
            </a:r>
            <a:br>
              <a:rPr lang="ru-RU" sz="2800" dirty="0" smtClean="0"/>
            </a:br>
            <a:r>
              <a:rPr lang="ru-RU" sz="2800" dirty="0" smtClean="0"/>
              <a:t>       о размерах золотого запаса и государственных валютных резервах Российской Федерации;</a:t>
            </a:r>
            <a:br>
              <a:rPr lang="ru-RU" sz="2800" dirty="0" smtClean="0"/>
            </a:br>
            <a:r>
              <a:rPr lang="ru-RU" sz="2800" dirty="0" smtClean="0"/>
              <a:t>       о состоянии здоровья высших должностных лиц Российской Федерации;</a:t>
            </a:r>
            <a:br>
              <a:rPr lang="ru-RU" sz="2800" dirty="0" smtClean="0"/>
            </a:br>
            <a:r>
              <a:rPr lang="ru-RU" sz="2800" dirty="0" smtClean="0"/>
              <a:t>       о фактах нарушения законности органами государственной власти и их должностными лицами.</a:t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3600" dirty="0" smtClean="0"/>
          </a:p>
          <a:p>
            <a:pPr marL="357188" indent="-357188">
              <a:buClrTx/>
              <a:buNone/>
              <a:defRPr/>
            </a:pPr>
            <a:r>
              <a:rPr lang="ru-RU" sz="3600" b="1" dirty="0" smtClean="0"/>
              <a:t>Закон Российской </a:t>
            </a:r>
            <a:r>
              <a:rPr lang="ru-RU" sz="3600" b="1" dirty="0" smtClean="0"/>
              <a:t>Федерации  от </a:t>
            </a:r>
            <a:r>
              <a:rPr lang="ru-RU" sz="3600" b="1" dirty="0" smtClean="0"/>
              <a:t>21 июня 1993 г. № 5485-I</a:t>
            </a:r>
            <a:br>
              <a:rPr lang="ru-RU" sz="3600" b="1" dirty="0" smtClean="0"/>
            </a:br>
            <a:r>
              <a:rPr lang="ru-RU" sz="3600" b="1" dirty="0" smtClean="0"/>
              <a:t>«О </a:t>
            </a:r>
            <a:r>
              <a:rPr lang="ru-RU" sz="3600" b="1" dirty="0" smtClean="0"/>
              <a:t>государственной </a:t>
            </a:r>
            <a:r>
              <a:rPr lang="ru-RU" sz="3600" b="1" dirty="0" smtClean="0"/>
              <a:t>тайне»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1800" b="1" dirty="0" smtClean="0"/>
              <a:t>(в ред. Федеральных законов от 06.10.1997 N 131-ФЗ, от 30.06.2003 N 86-ФЗ, от 11.11.2003 N 153-ФЗ, от 29.06.2004 N 58-ФЗ, от 22.08.2004 N 122-ФЗ, от 01.12.2007 N 294-ФЗ, от 01.12.2007 N 318-ФЗ, с </a:t>
            </a:r>
            <a:r>
              <a:rPr lang="ru-RU" sz="1800" b="1" dirty="0" err="1" smtClean="0"/>
              <a:t>изм</a:t>
            </a:r>
            <a:r>
              <a:rPr lang="ru-RU" sz="1800" b="1" dirty="0" smtClean="0"/>
              <a:t>., внесенными Постановлением Конституционного Суда РФ от 27.03.1996 N 8-П, определениями Конституционного Суда РФ от 10.11.2002 N 293-О, от 10.11.2002 N 314-О) </a:t>
            </a:r>
            <a:endParaRPr lang="ru-RU" sz="3600" dirty="0" smtClean="0"/>
          </a:p>
          <a:p>
            <a:pPr marL="357188" indent="-357188">
              <a:buClrTx/>
              <a:buNone/>
              <a:defRPr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Степени и грифы </a:t>
            </a:r>
            <a:r>
              <a:rPr lang="ru-RU" dirty="0" smtClean="0"/>
              <a:t>секретности сведений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/>
          </a:bodyPr>
          <a:lstStyle/>
          <a:p>
            <a:pPr marL="357188" indent="-357188">
              <a:buClrTx/>
              <a:buNone/>
              <a:defRPr/>
            </a:pPr>
            <a:endParaRPr lang="ru-RU" sz="3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smtClean="0"/>
              <a:t>«</a:t>
            </a:r>
            <a:r>
              <a:rPr lang="ru-RU" sz="3600" dirty="0" smtClean="0"/>
              <a:t>особой важности»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3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«совершенно секретно»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3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«секретно»</a:t>
            </a:r>
            <a:endParaRPr lang="ru-RU" sz="36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обеспечения </a:t>
            </a:r>
            <a:r>
              <a:rPr lang="ru-RU" dirty="0" err="1" smtClean="0"/>
              <a:t>иб</a:t>
            </a:r>
            <a:r>
              <a:rPr lang="ru-RU" dirty="0" smtClean="0"/>
              <a:t> </a:t>
            </a:r>
            <a:r>
              <a:rPr lang="ru-RU" dirty="0" err="1" smtClean="0"/>
              <a:t>рф</a:t>
            </a:r>
            <a:r>
              <a:rPr lang="ru-RU" dirty="0" smtClean="0"/>
              <a:t> в различных сферах общественной жизни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экономики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внутренней политики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внешней политики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духовной жизни</a:t>
            </a:r>
          </a:p>
          <a:p>
            <a:pPr marL="357188" indent="-357188">
              <a:buClrTx/>
              <a:buNone/>
              <a:defRPr/>
            </a:pPr>
            <a:endParaRPr lang="ru-RU" sz="36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Основные понятия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/>
          </a:bodyPr>
          <a:lstStyle/>
          <a:p>
            <a:pPr marL="357188" indent="-357188">
              <a:buClrTx/>
              <a:buNone/>
              <a:defRPr/>
            </a:pPr>
            <a:r>
              <a:rPr lang="ru-RU" sz="2800" dirty="0" smtClean="0"/>
              <a:t>  </a:t>
            </a:r>
            <a:r>
              <a:rPr lang="ru-RU" sz="2800" b="1" dirty="0" smtClean="0"/>
              <a:t>система защиты государственной тайны </a:t>
            </a:r>
            <a:r>
              <a:rPr lang="ru-RU" sz="2800" dirty="0" smtClean="0"/>
              <a:t>- совокупность органов защиты государственной тайны, используемых ими средств и методов защиты сведений, составляющих государственную тайну, и их носителей, а также мероприятий, проводимых в этих целях;</a:t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Основные понятия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/>
          </a:bodyPr>
          <a:lstStyle/>
          <a:p>
            <a:pPr marL="357188" indent="-357188">
              <a:buClrTx/>
              <a:buNone/>
              <a:defRPr/>
            </a:pPr>
            <a:r>
              <a:rPr lang="ru-RU" sz="2800" dirty="0" smtClean="0"/>
              <a:t>       </a:t>
            </a:r>
            <a:r>
              <a:rPr lang="ru-RU" sz="2800" b="1" dirty="0" smtClean="0"/>
              <a:t>  допуск к государственной тайне </a:t>
            </a:r>
            <a:r>
              <a:rPr lang="ru-RU" sz="2800" dirty="0" smtClean="0"/>
              <a:t>- процедура оформления права граждан на доступ к сведениям, составляющим государственную тайну, а предприятий, учреждений и организаций - на проведение работ с использованием таких сведений;</a:t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Основные понятия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/>
          </a:bodyPr>
          <a:lstStyle/>
          <a:p>
            <a:pPr marL="357188" indent="-357188">
              <a:buClrTx/>
              <a:buNone/>
              <a:defRPr/>
            </a:pPr>
            <a:r>
              <a:rPr lang="ru-RU" sz="2800" dirty="0" smtClean="0"/>
              <a:t>   </a:t>
            </a:r>
            <a:endParaRPr lang="ru-RU" sz="2800" dirty="0" smtClean="0"/>
          </a:p>
          <a:p>
            <a:pPr marL="357188" indent="-357188">
              <a:buClrTx/>
              <a:buNone/>
              <a:defRPr/>
            </a:pPr>
            <a:endParaRPr lang="ru-RU" sz="2800" dirty="0" smtClean="0"/>
          </a:p>
          <a:p>
            <a:pPr marL="357188" indent="-357188">
              <a:buClrTx/>
              <a:buNone/>
              <a:defRPr/>
            </a:pPr>
            <a:r>
              <a:rPr lang="ru-RU" sz="2800" dirty="0" smtClean="0"/>
              <a:t>    </a:t>
            </a:r>
            <a:r>
              <a:rPr lang="ru-RU" sz="2800" b="1" dirty="0" smtClean="0"/>
              <a:t>  доступ к сведениям, составляющим государственную тайну</a:t>
            </a:r>
            <a:r>
              <a:rPr lang="ru-RU" sz="2800" dirty="0" smtClean="0"/>
              <a:t>, - санкционированное полномочным должностным лицом ознакомление конкретного лица со сведениями, составляющими государственную тайну;</a:t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Основные понятия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/>
          </a:bodyPr>
          <a:lstStyle/>
          <a:p>
            <a:pPr marL="357188" indent="-357188">
              <a:buClrTx/>
              <a:buNone/>
              <a:defRPr/>
            </a:pPr>
            <a:r>
              <a:rPr lang="ru-RU" sz="2800" dirty="0" smtClean="0"/>
              <a:t>    </a:t>
            </a:r>
            <a:r>
              <a:rPr lang="ru-RU" sz="2800" b="1" dirty="0" smtClean="0"/>
              <a:t>     гриф секретности </a:t>
            </a:r>
            <a:r>
              <a:rPr lang="ru-RU" sz="2800" dirty="0" smtClean="0"/>
              <a:t>- реквизиты, свидетельствующие о степени секретности сведений, содержащихся в их носителе, проставляемые на самом носителе и (или) в сопроводительной документации на него;</a:t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Основные понятия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 fontScale="92500"/>
          </a:bodyPr>
          <a:lstStyle/>
          <a:p>
            <a:pPr marL="357188" indent="-357188">
              <a:buClrTx/>
              <a:buNone/>
              <a:defRPr/>
            </a:pPr>
            <a:r>
              <a:rPr lang="ru-RU" sz="2800" dirty="0" smtClean="0"/>
              <a:t> </a:t>
            </a:r>
            <a:r>
              <a:rPr lang="ru-RU" sz="2800" b="1" dirty="0" smtClean="0"/>
              <a:t>государственная тайна </a:t>
            </a:r>
            <a:r>
              <a:rPr lang="ru-RU" sz="2800" dirty="0" smtClean="0"/>
              <a:t>- защищаемые государством сведения в области его </a:t>
            </a:r>
            <a:endParaRPr lang="ru-RU" sz="28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военной</a:t>
            </a:r>
            <a:r>
              <a:rPr lang="ru-RU" sz="2800" dirty="0" smtClean="0"/>
              <a:t>, </a:t>
            </a:r>
            <a:endParaRPr lang="ru-RU" sz="28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внешнеполитической</a:t>
            </a:r>
            <a:r>
              <a:rPr lang="ru-RU" sz="2800" dirty="0" smtClean="0"/>
              <a:t>, </a:t>
            </a:r>
            <a:endParaRPr lang="ru-RU" sz="28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экономической</a:t>
            </a:r>
            <a:r>
              <a:rPr lang="ru-RU" sz="2800" dirty="0" smtClean="0"/>
              <a:t>, </a:t>
            </a:r>
            <a:endParaRPr lang="ru-RU" sz="28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разведывательной</a:t>
            </a:r>
            <a:r>
              <a:rPr lang="ru-RU" sz="2800" dirty="0" smtClean="0"/>
              <a:t>, </a:t>
            </a:r>
            <a:endParaRPr lang="ru-RU" sz="28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контрразведывательной 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оперативно-розыскной </a:t>
            </a:r>
            <a:r>
              <a:rPr lang="ru-RU" sz="2800" dirty="0" smtClean="0"/>
              <a:t>деятельности, распространение которых может нанести ущерб безопасности Российской Федерации</a:t>
            </a:r>
            <a:r>
              <a:rPr lang="ru-RU" sz="2800" dirty="0" smtClean="0"/>
              <a:t>;</a:t>
            </a:r>
          </a:p>
          <a:p>
            <a:pPr marL="357188" indent="-357188">
              <a:buClrTx/>
              <a:buNone/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    сведения    </a:t>
            </a:r>
            <a:r>
              <a:rPr lang="ru-RU" dirty="0" smtClean="0"/>
              <a:t>Государственной тайны в военной области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142984"/>
            <a:ext cx="7858125" cy="5715016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</a:t>
            </a:r>
            <a:r>
              <a:rPr lang="ru-RU" sz="2800" dirty="0" smtClean="0"/>
              <a:t> о содержании стратегических и оперативных планов, документов боевого управления по подготовке и проведению операций, стратегическому, оперативному и мобилизационному развертыванию Вооруженных Сил Российской Федерации, других войск, воинских формирований и органов, предусмотренных Федеральным законом "Об обороне", об их боевой и мобилизационной готовности, о создании и об использовании мобилизационных ресурсов;</a:t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    сведения    </a:t>
            </a:r>
            <a:r>
              <a:rPr lang="ru-RU" dirty="0" smtClean="0"/>
              <a:t>Государственной тайны в военной области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142984"/>
            <a:ext cx="7858125" cy="5715016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</a:t>
            </a:r>
            <a:r>
              <a:rPr lang="ru-RU" sz="2800" dirty="0" smtClean="0"/>
              <a:t>    о планах строительства Вооруженных Сил Российской Федерации, других войск Российской Федерации, о направлениях развития вооружения и военной техники, о содержании и результатах выполнения целевых программ, научно-исследовательских и опытно-конструкторских работ по созданию и модернизации образцов вооружения и военной техники</a:t>
            </a:r>
            <a:r>
              <a:rPr lang="ru-RU" sz="2800" dirty="0" smtClean="0"/>
              <a:t>;</a:t>
            </a: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6892</TotalTime>
  <Words>107</Words>
  <Application>Microsoft Office PowerPoint</Application>
  <PresentationFormat>Экран (4:3)</PresentationFormat>
  <Paragraphs>84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Opulent</vt:lpstr>
      <vt:lpstr>Закон рф  О государственной тайне</vt:lpstr>
      <vt:lpstr>Слайд 2</vt:lpstr>
      <vt:lpstr>Основные понятия</vt:lpstr>
      <vt:lpstr>Основные понятия</vt:lpstr>
      <vt:lpstr>Основные понятия</vt:lpstr>
      <vt:lpstr>Основные понятия</vt:lpstr>
      <vt:lpstr>Основные понятия</vt:lpstr>
      <vt:lpstr>    сведения    Государственной тайны в военной области</vt:lpstr>
      <vt:lpstr>    сведения    Государственной тайны в военной области</vt:lpstr>
      <vt:lpstr>    сведения    Государственной тайны в военной области</vt:lpstr>
      <vt:lpstr>    сведения    Государственной тайны в военной области</vt:lpstr>
      <vt:lpstr>    сведения    Государственной тайны в военной области</vt:lpstr>
      <vt:lpstr>    сведения    Государственной тайны в области экономики, науки и техники</vt:lpstr>
      <vt:lpstr>    сведения    Государственной тайны в области экономики, науки и техники</vt:lpstr>
      <vt:lpstr>    сведения    Государственной тайны в области экономики, науки и техники</vt:lpstr>
      <vt:lpstr>    сведения    Государственной тайны в области экономики, науки и техники</vt:lpstr>
      <vt:lpstr>    сведения    Государственной тайны в области разведывательной, контрразведывательной и оперативно-розыскной деятельности</vt:lpstr>
      <vt:lpstr>Закон рф  О государственной тайне</vt:lpstr>
      <vt:lpstr>Сведения, не подлежащие отнесению к государственной тайне </vt:lpstr>
      <vt:lpstr>Степени и грифы секретности сведений</vt:lpstr>
      <vt:lpstr>обеспечения иб рф в различных сферах общественной жизни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chip</dc:creator>
  <cp:lastModifiedBy>Сергей</cp:lastModifiedBy>
  <cp:revision>215</cp:revision>
  <dcterms:created xsi:type="dcterms:W3CDTF">2008-10-24T21:00:09Z</dcterms:created>
  <dcterms:modified xsi:type="dcterms:W3CDTF">2009-07-10T12:38:30Z</dcterms:modified>
</cp:coreProperties>
</file>